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1C6DFAD-A144-4473-9119-608B0D5198D9}" type="datetimeFigureOut">
              <a:rPr lang="en-US" smtClean="0"/>
              <a:pPr/>
              <a:t>24-11-2021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65FA59E-58F5-41F0-9184-0AA8BF6453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C6DFAD-A144-4473-9119-608B0D5198D9}"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FA59E-58F5-41F0-9184-0AA8BF6453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C6DFAD-A144-4473-9119-608B0D5198D9}"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FA59E-58F5-41F0-9184-0AA8BF6453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1C6DFAD-A144-4473-9119-608B0D5198D9}" type="datetimeFigureOut">
              <a:rPr lang="en-US" smtClean="0"/>
              <a:pPr/>
              <a:t>24-11-2021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65FA59E-58F5-41F0-9184-0AA8BF6453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1C6DFAD-A144-4473-9119-608B0D5198D9}" type="datetimeFigureOut">
              <a:rPr lang="en-US" smtClean="0"/>
              <a:pPr/>
              <a:t>24-11-2021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65FA59E-58F5-41F0-9184-0AA8BF64534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1C6DFAD-A144-4473-9119-608B0D5198D9}" type="datetimeFigureOut">
              <a:rPr lang="en-US" smtClean="0"/>
              <a:pPr/>
              <a:t>24-11-2021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65FA59E-58F5-41F0-9184-0AA8BF6453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1C6DFAD-A144-4473-9119-608B0D5198D9}" type="datetimeFigureOut">
              <a:rPr lang="en-US" smtClean="0"/>
              <a:pPr/>
              <a:t>24-11-2021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65FA59E-58F5-41F0-9184-0AA8BF6453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C6DFAD-A144-4473-9119-608B0D5198D9}" type="datetimeFigureOut">
              <a:rPr lang="en-US" smtClean="0"/>
              <a:pPr/>
              <a:t>24-11-2021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FA59E-58F5-41F0-9184-0AA8BF6453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1C6DFAD-A144-4473-9119-608B0D5198D9}" type="datetimeFigureOut">
              <a:rPr lang="en-US" smtClean="0"/>
              <a:pPr/>
              <a:t>24-11-2021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65FA59E-58F5-41F0-9184-0AA8BF6453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1C6DFAD-A144-4473-9119-608B0D5198D9}" type="datetimeFigureOut">
              <a:rPr lang="en-US" smtClean="0"/>
              <a:pPr/>
              <a:t>24-11-2021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65FA59E-58F5-41F0-9184-0AA8BF6453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1C6DFAD-A144-4473-9119-608B0D5198D9}" type="datetimeFigureOut">
              <a:rPr lang="en-US" smtClean="0"/>
              <a:pPr/>
              <a:t>24-11-2021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65FA59E-58F5-41F0-9184-0AA8BF6453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1C6DFAD-A144-4473-9119-608B0D5198D9}" type="datetimeFigureOut">
              <a:rPr lang="en-US" smtClean="0"/>
              <a:pPr/>
              <a:t>24-11-2021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65FA59E-58F5-41F0-9184-0AA8BF64534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6705600" cy="993775"/>
          </a:xfrm>
        </p:spPr>
        <p:txBody>
          <a:bodyPr>
            <a:normAutofit fontScale="90000"/>
          </a:bodyPr>
          <a:lstStyle/>
          <a:p>
            <a:r>
              <a:rPr lang="en-IN" dirty="0" smtClean="0"/>
              <a:t/>
            </a:r>
            <a:br>
              <a:rPr lang="en-IN" dirty="0" smtClean="0"/>
            </a:br>
            <a:r>
              <a:rPr lang="en-IN" dirty="0"/>
              <a:t/>
            </a:r>
            <a:br>
              <a:rPr lang="en-IN" dirty="0"/>
            </a:br>
            <a:r>
              <a:rPr lang="en-IN" sz="4000" b="1" dirty="0" smtClean="0"/>
              <a:t>Foreign </a:t>
            </a:r>
            <a:r>
              <a:rPr lang="en-IN" sz="4000" b="1" dirty="0"/>
              <a:t>Bodies and Bezoars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5715000" y="3581400"/>
            <a:ext cx="2895600" cy="533400"/>
          </a:xfrm>
        </p:spPr>
        <p:txBody>
          <a:bodyPr>
            <a:normAutofit lnSpcReduction="10000"/>
          </a:bodyPr>
          <a:lstStyle/>
          <a:p>
            <a:r>
              <a:rPr lang="en-IN" b="1" dirty="0" smtClean="0"/>
              <a:t>Dr. P. R. </a:t>
            </a:r>
            <a:r>
              <a:rPr lang="en-IN" b="1" dirty="0" err="1" smtClean="0"/>
              <a:t>Sisir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267200"/>
          </a:xfrm>
        </p:spPr>
        <p:txBody>
          <a:bodyPr>
            <a:normAutofit/>
          </a:bodyPr>
          <a:lstStyle/>
          <a:p>
            <a:r>
              <a:rPr lang="en-US" sz="2400" dirty="0" smtClean="0">
                <a:latin typeface="Arial Narrow" pitchFamily="34" charset="0"/>
              </a:rPr>
              <a:t>Lead-based foreign bodies can cause symptoms from lead intoxication. Early endoscopic removal is indicated of an object suspected to contain lead. A lead level should be obtained.</a:t>
            </a:r>
          </a:p>
          <a:p>
            <a:r>
              <a:rPr lang="en-US" sz="2400" dirty="0" smtClean="0">
                <a:latin typeface="Arial Narrow" pitchFamily="34" charset="0"/>
              </a:rPr>
              <a:t>Children occasionally place objects in their rectum. Small blunt objects usually pass spontaneously, but large or sharp objects typically need to be retrieved. </a:t>
            </a:r>
          </a:p>
          <a:p>
            <a:r>
              <a:rPr lang="en-US" sz="2400" dirty="0" smtClean="0">
                <a:latin typeface="Arial Narrow" pitchFamily="34" charset="0"/>
              </a:rPr>
              <a:t>Adequate sedation is essential to relax the anal sphincter before attempted endoscopic or speculum removal. If the object is proximal to the rectum, observation for 12-24 hr usually allows the object to descend into the rectum.</a:t>
            </a:r>
          </a:p>
          <a:p>
            <a:endParaRPr lang="en-US" dirty="0"/>
          </a:p>
        </p:txBody>
      </p:sp>
      <p:sp>
        <p:nvSpPr>
          <p:cNvPr id="5"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0"/>
            <a:ext cx="3048000" cy="685800"/>
          </a:xfrm>
        </p:spPr>
        <p:txBody>
          <a:bodyPr>
            <a:normAutofit/>
          </a:bodyPr>
          <a:lstStyle/>
          <a:p>
            <a:r>
              <a:rPr lang="en-US" sz="2800" b="1" dirty="0" smtClean="0">
                <a:latin typeface="Arial Narrow" pitchFamily="34" charset="0"/>
              </a:rPr>
              <a:t>Bezoars</a:t>
            </a:r>
            <a:endParaRPr lang="en-US" sz="2800" b="1" dirty="0">
              <a:latin typeface="Arial Narrow" pitchFamily="34" charset="0"/>
            </a:endParaRPr>
          </a:p>
        </p:txBody>
      </p:sp>
      <p:sp>
        <p:nvSpPr>
          <p:cNvPr id="3" name="Content Placeholder 2"/>
          <p:cNvSpPr>
            <a:spLocks noGrp="1"/>
          </p:cNvSpPr>
          <p:nvPr>
            <p:ph idx="1"/>
          </p:nvPr>
        </p:nvSpPr>
        <p:spPr>
          <a:xfrm>
            <a:off x="457200" y="1371600"/>
            <a:ext cx="8229600" cy="3733800"/>
          </a:xfrm>
        </p:spPr>
        <p:txBody>
          <a:bodyPr/>
          <a:lstStyle/>
          <a:p>
            <a:r>
              <a:rPr lang="en-US" sz="2400" dirty="0" smtClean="0">
                <a:latin typeface="Arial Narrow" pitchFamily="34" charset="0"/>
              </a:rPr>
              <a:t>A </a:t>
            </a:r>
            <a:r>
              <a:rPr lang="en-US" sz="2400" dirty="0" err="1" smtClean="0">
                <a:latin typeface="Arial Narrow" pitchFamily="34" charset="0"/>
              </a:rPr>
              <a:t>bezoar</a:t>
            </a:r>
            <a:r>
              <a:rPr lang="en-US" sz="2400" dirty="0" smtClean="0">
                <a:latin typeface="Arial Narrow" pitchFamily="34" charset="0"/>
              </a:rPr>
              <a:t> is an accumulation of exogenous matter in the stomach or intestine. </a:t>
            </a:r>
          </a:p>
          <a:p>
            <a:r>
              <a:rPr lang="en-US" sz="2400" dirty="0" smtClean="0">
                <a:latin typeface="Arial Narrow" pitchFamily="34" charset="0"/>
              </a:rPr>
              <a:t>They are predominantly composed of food or fiber. </a:t>
            </a:r>
          </a:p>
          <a:p>
            <a:r>
              <a:rPr lang="en-US" sz="2400" dirty="0" smtClean="0">
                <a:latin typeface="Arial Narrow" pitchFamily="34" charset="0"/>
              </a:rPr>
              <a:t>Most bezoars have been found in females with underlying personality problems or in neurologically impaired persons. </a:t>
            </a:r>
          </a:p>
          <a:p>
            <a:r>
              <a:rPr lang="en-US" sz="2400" dirty="0" smtClean="0">
                <a:latin typeface="Arial Narrow" pitchFamily="34" charset="0"/>
              </a:rPr>
              <a:t>Patients who have undergone abdominal surgery are at higher risk for the development of bezoars. </a:t>
            </a:r>
          </a:p>
          <a:p>
            <a:r>
              <a:rPr lang="en-US" sz="2400" dirty="0" smtClean="0">
                <a:latin typeface="Arial Narrow" pitchFamily="34" charset="0"/>
              </a:rPr>
              <a:t>The peak age at onset of symptoms is the 2nd decade of life.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3048000" cy="685800"/>
          </a:xfrm>
        </p:spPr>
        <p:txBody>
          <a:bodyPr>
            <a:normAutofit/>
          </a:bodyPr>
          <a:lstStyle/>
          <a:p>
            <a:r>
              <a:rPr lang="en-US" sz="2800" b="1" dirty="0" smtClean="0">
                <a:latin typeface="Arial Narrow" pitchFamily="34" charset="0"/>
              </a:rPr>
              <a:t>Bezoars</a:t>
            </a:r>
            <a:endParaRPr lang="en-US" sz="2800" b="1" dirty="0">
              <a:latin typeface="Arial Narrow" pitchFamily="34" charset="0"/>
            </a:endParaRPr>
          </a:p>
        </p:txBody>
      </p:sp>
      <p:sp>
        <p:nvSpPr>
          <p:cNvPr id="3" name="Content Placeholder 2"/>
          <p:cNvSpPr>
            <a:spLocks noGrp="1"/>
          </p:cNvSpPr>
          <p:nvPr>
            <p:ph idx="1"/>
          </p:nvPr>
        </p:nvSpPr>
        <p:spPr>
          <a:xfrm>
            <a:off x="457200" y="1447800"/>
            <a:ext cx="8229600" cy="3429000"/>
          </a:xfrm>
        </p:spPr>
        <p:txBody>
          <a:bodyPr>
            <a:normAutofit/>
          </a:bodyPr>
          <a:lstStyle/>
          <a:p>
            <a:r>
              <a:rPr lang="en-US" sz="2400" dirty="0" smtClean="0">
                <a:latin typeface="Arial Narrow" pitchFamily="34" charset="0"/>
              </a:rPr>
              <a:t>Bezoars are classified on the basis of their composition.</a:t>
            </a:r>
          </a:p>
          <a:p>
            <a:r>
              <a:rPr lang="en-US" sz="2400" b="1" dirty="0" err="1" smtClean="0">
                <a:latin typeface="Arial Narrow" pitchFamily="34" charset="0"/>
              </a:rPr>
              <a:t>Trichobezoars</a:t>
            </a:r>
            <a:r>
              <a:rPr lang="en-US" sz="2400" dirty="0" smtClean="0">
                <a:latin typeface="Arial Narrow" pitchFamily="34" charset="0"/>
              </a:rPr>
              <a:t> are composed of the patient's own hair, and </a:t>
            </a:r>
            <a:r>
              <a:rPr lang="en-US" sz="2400" b="1" dirty="0" err="1" smtClean="0">
                <a:latin typeface="Arial Narrow" pitchFamily="34" charset="0"/>
              </a:rPr>
              <a:t>phytobezoars</a:t>
            </a:r>
            <a:r>
              <a:rPr lang="en-US" sz="2400" dirty="0" smtClean="0">
                <a:latin typeface="Arial Narrow" pitchFamily="34" charset="0"/>
              </a:rPr>
              <a:t> are composed of a combination of plant and animal material. </a:t>
            </a:r>
          </a:p>
          <a:p>
            <a:r>
              <a:rPr lang="en-US" sz="2400" b="1" dirty="0" err="1" smtClean="0">
                <a:latin typeface="Arial Narrow" pitchFamily="34" charset="0"/>
              </a:rPr>
              <a:t>Lactobezoars</a:t>
            </a:r>
            <a:r>
              <a:rPr lang="en-US" sz="2400" dirty="0" smtClean="0">
                <a:latin typeface="Arial Narrow" pitchFamily="34" charset="0"/>
              </a:rPr>
              <a:t> were previously found most often in premature infants and can be attributed to the high casein or calcium content of some premature formulas. </a:t>
            </a:r>
          </a:p>
          <a:p>
            <a:r>
              <a:rPr lang="en-US" sz="2400" dirty="0" smtClean="0">
                <a:latin typeface="Arial Narrow" pitchFamily="34" charset="0"/>
              </a:rPr>
              <a:t>Swallowed chewing gum can occasionally lead to a </a:t>
            </a:r>
            <a:r>
              <a:rPr lang="en-US" sz="2400" dirty="0" err="1" smtClean="0">
                <a:latin typeface="Arial Narrow" pitchFamily="34" charset="0"/>
              </a:rPr>
              <a:t>bezoar</a:t>
            </a:r>
            <a:endParaRPr lang="en-US" sz="2400"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3048000" cy="685800"/>
          </a:xfrm>
        </p:spPr>
        <p:txBody>
          <a:bodyPr>
            <a:normAutofit/>
          </a:bodyPr>
          <a:lstStyle/>
          <a:p>
            <a:r>
              <a:rPr lang="en-US" sz="2800" b="1" dirty="0" smtClean="0">
                <a:latin typeface="Arial Narrow" pitchFamily="34" charset="0"/>
              </a:rPr>
              <a:t>Bezoars</a:t>
            </a:r>
            <a:endParaRPr lang="en-US" sz="2800" b="1" dirty="0">
              <a:latin typeface="Arial Narrow" pitchFamily="34" charset="0"/>
            </a:endParaRPr>
          </a:p>
        </p:txBody>
      </p:sp>
      <p:sp>
        <p:nvSpPr>
          <p:cNvPr id="3" name="Content Placeholder 2"/>
          <p:cNvSpPr>
            <a:spLocks noGrp="1"/>
          </p:cNvSpPr>
          <p:nvPr>
            <p:ph idx="1"/>
          </p:nvPr>
        </p:nvSpPr>
        <p:spPr>
          <a:xfrm>
            <a:off x="457200" y="762000"/>
            <a:ext cx="8229600" cy="5791200"/>
          </a:xfrm>
        </p:spPr>
        <p:txBody>
          <a:bodyPr>
            <a:normAutofit/>
          </a:bodyPr>
          <a:lstStyle/>
          <a:p>
            <a:r>
              <a:rPr lang="en-US" sz="2400" dirty="0" err="1" smtClean="0">
                <a:latin typeface="Arial Narrow" pitchFamily="34" charset="0"/>
              </a:rPr>
              <a:t>Trichobezoars</a:t>
            </a:r>
            <a:r>
              <a:rPr lang="en-US" sz="2400" dirty="0" smtClean="0">
                <a:latin typeface="Arial Narrow" pitchFamily="34" charset="0"/>
              </a:rPr>
              <a:t> can become large and form casts of the stomach; they can enter into the proximal duodenum. </a:t>
            </a:r>
          </a:p>
          <a:p>
            <a:r>
              <a:rPr lang="en-US" sz="2400" dirty="0" smtClean="0">
                <a:latin typeface="Arial Narrow" pitchFamily="34" charset="0"/>
              </a:rPr>
              <a:t>They manifest as symptoms of gastric outlet or partial intestinal obstruction including vomiting, anorexia, and weight loss.</a:t>
            </a:r>
          </a:p>
          <a:p>
            <a:r>
              <a:rPr lang="en-US" sz="2400" dirty="0" smtClean="0">
                <a:latin typeface="Arial Narrow" pitchFamily="34" charset="0"/>
              </a:rPr>
              <a:t>Patients might complain of abdominal pain, distention, and severe halitosis. </a:t>
            </a:r>
          </a:p>
          <a:p>
            <a:r>
              <a:rPr lang="en-US" sz="2400" dirty="0" smtClean="0">
                <a:latin typeface="Arial Narrow" pitchFamily="34" charset="0"/>
              </a:rPr>
              <a:t>Physical examination can demonstrate patchy baldness and a firm mass in the left upper quadrant. </a:t>
            </a:r>
          </a:p>
          <a:p>
            <a:r>
              <a:rPr lang="en-US" sz="2400" dirty="0" smtClean="0">
                <a:latin typeface="Arial Narrow" pitchFamily="34" charset="0"/>
              </a:rPr>
              <a:t>Patients occasionally have iron-deficiency anemia, </a:t>
            </a:r>
            <a:r>
              <a:rPr lang="en-US" sz="2400" dirty="0" err="1" smtClean="0">
                <a:latin typeface="Arial Narrow" pitchFamily="34" charset="0"/>
              </a:rPr>
              <a:t>hypoproteinemia</a:t>
            </a:r>
            <a:r>
              <a:rPr lang="en-US" sz="2400" dirty="0" smtClean="0">
                <a:latin typeface="Arial Narrow" pitchFamily="34" charset="0"/>
              </a:rPr>
              <a:t>, or </a:t>
            </a:r>
            <a:r>
              <a:rPr lang="en-US" sz="2400" dirty="0" err="1" smtClean="0">
                <a:latin typeface="Arial Narrow" pitchFamily="34" charset="0"/>
              </a:rPr>
              <a:t>steatorrhea</a:t>
            </a:r>
            <a:r>
              <a:rPr lang="en-US" sz="2400" dirty="0" smtClean="0">
                <a:latin typeface="Arial Narrow" pitchFamily="34" charset="0"/>
              </a:rPr>
              <a:t> caused by an associated chronic gastritis.</a:t>
            </a:r>
          </a:p>
          <a:p>
            <a:r>
              <a:rPr lang="en-US" sz="2400" dirty="0" err="1" smtClean="0">
                <a:latin typeface="Arial Narrow" pitchFamily="34" charset="0"/>
              </a:rPr>
              <a:t>Phytobezoars</a:t>
            </a:r>
            <a:r>
              <a:rPr lang="en-US" sz="2400" dirty="0" smtClean="0">
                <a:latin typeface="Arial Narrow" pitchFamily="34" charset="0"/>
              </a:rPr>
              <a:t> manifest in a similar manner. </a:t>
            </a:r>
          </a:p>
          <a:p>
            <a:r>
              <a:rPr lang="en-US" sz="2400" dirty="0" smtClean="0">
                <a:latin typeface="Arial Narrow" pitchFamily="34" charset="0"/>
              </a:rPr>
              <a:t>Detached segments of the </a:t>
            </a:r>
            <a:r>
              <a:rPr lang="en-US" sz="2400" dirty="0" err="1" smtClean="0">
                <a:latin typeface="Arial Narrow" pitchFamily="34" charset="0"/>
              </a:rPr>
              <a:t>bezoar</a:t>
            </a:r>
            <a:r>
              <a:rPr lang="en-US" sz="2400" dirty="0" smtClean="0">
                <a:latin typeface="Arial Narrow" pitchFamily="34" charset="0"/>
              </a:rPr>
              <a:t> or </a:t>
            </a:r>
            <a:r>
              <a:rPr lang="en-US" sz="2400" dirty="0" err="1" smtClean="0">
                <a:latin typeface="Arial Narrow" pitchFamily="34" charset="0"/>
              </a:rPr>
              <a:t>trichobezoar</a:t>
            </a:r>
            <a:r>
              <a:rPr lang="en-US" sz="2400" dirty="0" smtClean="0">
                <a:latin typeface="Arial Narrow" pitchFamily="34" charset="0"/>
              </a:rPr>
              <a:t> can migrate to the small intestine as a ““satellite masses”“ and result in small bowel obstruction.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3048000" cy="685800"/>
          </a:xfrm>
        </p:spPr>
        <p:txBody>
          <a:bodyPr>
            <a:normAutofit/>
          </a:bodyPr>
          <a:lstStyle/>
          <a:p>
            <a:r>
              <a:rPr lang="en-US" sz="2800" b="1" dirty="0" smtClean="0">
                <a:latin typeface="Arial Narrow" pitchFamily="34" charset="0"/>
              </a:rPr>
              <a:t>Bezoars</a:t>
            </a:r>
            <a:endParaRPr lang="en-US" sz="2800" b="1" dirty="0">
              <a:latin typeface="Arial Narrow" pitchFamily="34" charset="0"/>
            </a:endParaRPr>
          </a:p>
        </p:txBody>
      </p:sp>
      <p:sp>
        <p:nvSpPr>
          <p:cNvPr id="3" name="Content Placeholder 2"/>
          <p:cNvSpPr>
            <a:spLocks noGrp="1"/>
          </p:cNvSpPr>
          <p:nvPr>
            <p:ph idx="1"/>
          </p:nvPr>
        </p:nvSpPr>
        <p:spPr>
          <a:xfrm>
            <a:off x="457200" y="990601"/>
            <a:ext cx="8229600" cy="4114800"/>
          </a:xfrm>
        </p:spPr>
        <p:txBody>
          <a:bodyPr>
            <a:normAutofit/>
          </a:bodyPr>
          <a:lstStyle/>
          <a:p>
            <a:r>
              <a:rPr lang="en-US" sz="2400" dirty="0" smtClean="0">
                <a:latin typeface="Arial Narrow" pitchFamily="34" charset="0"/>
              </a:rPr>
              <a:t>An abdominal plain film can suggest the presence of a </a:t>
            </a:r>
            <a:r>
              <a:rPr lang="en-US" sz="2400" dirty="0" err="1" smtClean="0">
                <a:latin typeface="Arial Narrow" pitchFamily="34" charset="0"/>
              </a:rPr>
              <a:t>bezoar</a:t>
            </a:r>
            <a:r>
              <a:rPr lang="en-US" sz="2400" dirty="0" smtClean="0">
                <a:latin typeface="Arial Narrow" pitchFamily="34" charset="0"/>
              </a:rPr>
              <a:t>, which can be confirmed on ultrasound or CT examination. On CT a </a:t>
            </a:r>
            <a:r>
              <a:rPr lang="en-US" sz="2400" dirty="0" err="1" smtClean="0">
                <a:latin typeface="Arial Narrow" pitchFamily="34" charset="0"/>
              </a:rPr>
              <a:t>bezoar</a:t>
            </a:r>
            <a:r>
              <a:rPr lang="en-US" sz="2400" dirty="0" smtClean="0">
                <a:latin typeface="Arial Narrow" pitchFamily="34" charset="0"/>
              </a:rPr>
              <a:t> appears a </a:t>
            </a:r>
            <a:r>
              <a:rPr lang="en-US" sz="2400" dirty="0" err="1" smtClean="0">
                <a:latin typeface="Arial Narrow" pitchFamily="34" charset="0"/>
              </a:rPr>
              <a:t>nonhomogeneous</a:t>
            </a:r>
            <a:r>
              <a:rPr lang="en-US" sz="2400" dirty="0" smtClean="0">
                <a:latin typeface="Arial Narrow" pitchFamily="34" charset="0"/>
              </a:rPr>
              <a:t>, </a:t>
            </a:r>
            <a:r>
              <a:rPr lang="en-US" sz="2400" dirty="0" err="1" smtClean="0">
                <a:latin typeface="Arial Narrow" pitchFamily="34" charset="0"/>
              </a:rPr>
              <a:t>nonenhancing</a:t>
            </a:r>
            <a:r>
              <a:rPr lang="en-US" sz="2400" dirty="0" smtClean="0">
                <a:latin typeface="Arial Narrow" pitchFamily="34" charset="0"/>
              </a:rPr>
              <a:t> mass within the lumen of the stomach or intestine. Oral contrast circumscribes the mass.</a:t>
            </a:r>
          </a:p>
          <a:p>
            <a:pPr>
              <a:buNone/>
            </a:pPr>
            <a:endParaRPr lang="en-US" sz="2400" dirty="0" smtClean="0">
              <a:latin typeface="Arial Narrow" pitchFamily="34" charset="0"/>
            </a:endParaRPr>
          </a:p>
          <a:p>
            <a:r>
              <a:rPr lang="en-US" sz="2400" dirty="0" smtClean="0">
                <a:latin typeface="Arial Narrow" pitchFamily="34" charset="0"/>
              </a:rPr>
              <a:t>Bezoars in the stomach can usually be removed </a:t>
            </a:r>
            <a:r>
              <a:rPr lang="en-US" sz="2400" dirty="0" err="1" smtClean="0">
                <a:latin typeface="Arial Narrow" pitchFamily="34" charset="0"/>
              </a:rPr>
              <a:t>endoscopically</a:t>
            </a:r>
            <a:r>
              <a:rPr lang="en-US" sz="2400" dirty="0" smtClean="0">
                <a:latin typeface="Arial Narrow" pitchFamily="34" charset="0"/>
              </a:rPr>
              <a:t>. </a:t>
            </a:r>
          </a:p>
          <a:p>
            <a:r>
              <a:rPr lang="en-US" sz="2400" dirty="0" smtClean="0">
                <a:latin typeface="Arial Narrow" pitchFamily="34" charset="0"/>
              </a:rPr>
              <a:t>If endoscopy is unsuccessful, surgical intervention may be needed. </a:t>
            </a:r>
            <a:r>
              <a:rPr lang="en-US" sz="2400" dirty="0" err="1" smtClean="0">
                <a:latin typeface="Arial Narrow" pitchFamily="34" charset="0"/>
              </a:rPr>
              <a:t>Lactobezoars</a:t>
            </a:r>
            <a:r>
              <a:rPr lang="en-US" sz="2400" dirty="0" smtClean="0">
                <a:latin typeface="Arial Narrow" pitchFamily="34" charset="0"/>
              </a:rPr>
              <a:t> usually resolve when feedings are withheld for 24-48 hr.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62800" y="5486400"/>
            <a:ext cx="1713611" cy="461665"/>
          </a:xfrm>
          <a:prstGeom prst="rect">
            <a:avLst/>
          </a:prstGeom>
          <a:noFill/>
        </p:spPr>
        <p:txBody>
          <a:bodyPr wrap="none" rtlCol="0">
            <a:spAutoFit/>
          </a:bodyPr>
          <a:lstStyle/>
          <a:p>
            <a:r>
              <a:rPr lang="en-US" sz="2400" b="1" dirty="0" smtClean="0"/>
              <a:t>THANK YOU</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smtClean="0">
                <a:latin typeface="Arial Narrow" pitchFamily="34" charset="0"/>
              </a:rPr>
              <a:t>Foreign Bodies in the Stomach and Intestine</a:t>
            </a:r>
            <a:endParaRPr lang="en-US" sz="2800" b="1" dirty="0">
              <a:latin typeface="Arial Narrow" pitchFamily="34" charset="0"/>
            </a:endParaRPr>
          </a:p>
        </p:txBody>
      </p:sp>
      <p:sp>
        <p:nvSpPr>
          <p:cNvPr id="3" name="Content Placeholder 2"/>
          <p:cNvSpPr>
            <a:spLocks noGrp="1"/>
          </p:cNvSpPr>
          <p:nvPr>
            <p:ph idx="1"/>
          </p:nvPr>
        </p:nvSpPr>
        <p:spPr>
          <a:xfrm>
            <a:off x="457200" y="1676400"/>
            <a:ext cx="8229600" cy="3505200"/>
          </a:xfrm>
        </p:spPr>
        <p:txBody>
          <a:bodyPr/>
          <a:lstStyle/>
          <a:p>
            <a:r>
              <a:rPr lang="en-US" sz="2400" dirty="0" smtClean="0">
                <a:latin typeface="Arial Narrow" pitchFamily="34" charset="0"/>
              </a:rPr>
              <a:t>Once in the stomach, 95% of all ingested objects pass without difficulty through the remainder of the gastrointestinal tract.</a:t>
            </a:r>
          </a:p>
          <a:p>
            <a:r>
              <a:rPr lang="en-US" sz="2400" dirty="0" smtClean="0">
                <a:latin typeface="Arial Narrow" pitchFamily="34" charset="0"/>
              </a:rPr>
              <a:t>Perforation after ingestion of a foreign body is estimated to be &lt;1% of all objects ingested. </a:t>
            </a:r>
          </a:p>
          <a:p>
            <a:r>
              <a:rPr lang="en-US" sz="2400" dirty="0" smtClean="0">
                <a:latin typeface="Arial Narrow" pitchFamily="34" charset="0"/>
              </a:rPr>
              <a:t>Perforation tends to occur in areas of physiologic sphincters (pylorus, </a:t>
            </a:r>
            <a:r>
              <a:rPr lang="en-US" sz="2400" dirty="0" err="1" smtClean="0">
                <a:latin typeface="Arial Narrow" pitchFamily="34" charset="0"/>
              </a:rPr>
              <a:t>ileocecal</a:t>
            </a:r>
            <a:r>
              <a:rPr lang="en-US" sz="2400" dirty="0" smtClean="0">
                <a:latin typeface="Arial Narrow" pitchFamily="34" charset="0"/>
              </a:rPr>
              <a:t> valve), acute </a:t>
            </a:r>
            <a:r>
              <a:rPr lang="en-US" sz="2400" dirty="0" err="1" smtClean="0">
                <a:latin typeface="Arial Narrow" pitchFamily="34" charset="0"/>
              </a:rPr>
              <a:t>angulation</a:t>
            </a:r>
            <a:r>
              <a:rPr lang="en-US" sz="2400" dirty="0" smtClean="0">
                <a:latin typeface="Arial Narrow" pitchFamily="34" charset="0"/>
              </a:rPr>
              <a:t> (duodenal sweep), congenital gut malformations (webs, diaphragms, </a:t>
            </a:r>
            <a:r>
              <a:rPr lang="en-US" sz="2400" dirty="0" err="1" smtClean="0">
                <a:latin typeface="Arial Narrow" pitchFamily="34" charset="0"/>
              </a:rPr>
              <a:t>diverticula</a:t>
            </a:r>
            <a:r>
              <a:rPr lang="en-US" sz="2400" dirty="0" smtClean="0">
                <a:latin typeface="Arial Narrow" pitchFamily="34" charset="0"/>
              </a:rPr>
              <a:t>), or areas of previous bowel surgery.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5562600" cy="563562"/>
          </a:xfrm>
        </p:spPr>
        <p:txBody>
          <a:bodyPr>
            <a:normAutofit fontScale="90000"/>
          </a:bodyPr>
          <a:lstStyle/>
          <a:p>
            <a:pPr algn="l"/>
            <a:r>
              <a:rPr lang="en-US" sz="2400" b="1" dirty="0" smtClean="0">
                <a:latin typeface="Arial Narrow" pitchFamily="34" charset="0"/>
              </a:rPr>
              <a:t>Foreign Bodies in the Stomach and Intestine</a:t>
            </a:r>
            <a:endParaRPr lang="en-US" sz="2400" b="1" dirty="0">
              <a:latin typeface="Arial Narrow" pitchFamily="34" charset="0"/>
            </a:endParaRPr>
          </a:p>
        </p:txBody>
      </p:sp>
      <p:sp>
        <p:nvSpPr>
          <p:cNvPr id="3" name="Content Placeholder 2"/>
          <p:cNvSpPr>
            <a:spLocks noGrp="1"/>
          </p:cNvSpPr>
          <p:nvPr>
            <p:ph idx="1"/>
          </p:nvPr>
        </p:nvSpPr>
        <p:spPr>
          <a:xfrm>
            <a:off x="457200" y="990600"/>
            <a:ext cx="8229600" cy="5486400"/>
          </a:xfrm>
        </p:spPr>
        <p:txBody>
          <a:bodyPr>
            <a:normAutofit/>
          </a:bodyPr>
          <a:lstStyle/>
          <a:p>
            <a:r>
              <a:rPr lang="en-US" sz="2400" dirty="0" smtClean="0">
                <a:latin typeface="Arial Narrow" pitchFamily="34" charset="0"/>
              </a:rPr>
              <a:t>Most patients who ingest foreign bodies are between the ages of 6 mo and 6 yr. </a:t>
            </a:r>
          </a:p>
          <a:p>
            <a:r>
              <a:rPr lang="en-US" sz="2400" dirty="0" smtClean="0">
                <a:latin typeface="Arial Narrow" pitchFamily="34" charset="0"/>
              </a:rPr>
              <a:t>Coins are the most commonly ingested foreign body in children, and meat or food impactions are the most common accidental foreign body in adolescents and adults. </a:t>
            </a:r>
          </a:p>
          <a:p>
            <a:r>
              <a:rPr lang="en-US" sz="2400" dirty="0" smtClean="0">
                <a:latin typeface="Arial Narrow" pitchFamily="34" charset="0"/>
              </a:rPr>
              <a:t>Patients with nonfood foreign bodies often describe a history of ingestion. </a:t>
            </a:r>
          </a:p>
          <a:p>
            <a:r>
              <a:rPr lang="en-US" sz="2400" dirty="0" smtClean="0">
                <a:latin typeface="Arial Narrow" pitchFamily="34" charset="0"/>
              </a:rPr>
              <a:t>Young children might have a witness to ingestion. </a:t>
            </a:r>
          </a:p>
          <a:p>
            <a:r>
              <a:rPr lang="en-US" sz="2400" dirty="0" smtClean="0">
                <a:latin typeface="Arial Narrow" pitchFamily="34" charset="0"/>
              </a:rPr>
              <a:t>Approximately 90% of foreign bodies are opaque. Radiologic examination is routinely performed to determine the type, number, and location of the suspected objects. </a:t>
            </a:r>
          </a:p>
          <a:p>
            <a:r>
              <a:rPr lang="en-US" sz="2400" dirty="0" smtClean="0">
                <a:latin typeface="Arial Narrow" pitchFamily="34" charset="0"/>
              </a:rPr>
              <a:t>Contrast radiographs may be necessary to demonstrate some objects, such as plastic parts or toys.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62400"/>
          </a:xfrm>
        </p:spPr>
        <p:txBody>
          <a:bodyPr>
            <a:normAutofit/>
          </a:bodyPr>
          <a:lstStyle/>
          <a:p>
            <a:r>
              <a:rPr lang="en-US" sz="2400" dirty="0" smtClean="0">
                <a:latin typeface="Arial Narrow" pitchFamily="34" charset="0"/>
              </a:rPr>
              <a:t>Conservative management is indicated for most foreign bodies that have passed through the esophagus and entered the stomach. </a:t>
            </a:r>
          </a:p>
          <a:p>
            <a:r>
              <a:rPr lang="en-US" sz="2400" dirty="0" smtClean="0">
                <a:latin typeface="Arial Narrow" pitchFamily="34" charset="0"/>
              </a:rPr>
              <a:t>Most objects pass though the intestine in 4-6 days, although some take as long as 3-4 wk. While waiting for the object to pass, parents are instructed to continue a regular diet and to observe the stools for the appearance of the ingested object. </a:t>
            </a:r>
          </a:p>
          <a:p>
            <a:r>
              <a:rPr lang="en-US" sz="2400" dirty="0" smtClean="0">
                <a:latin typeface="Arial Narrow" pitchFamily="34" charset="0"/>
              </a:rPr>
              <a:t>Cathartics should be avoided. </a:t>
            </a:r>
          </a:p>
          <a:p>
            <a:r>
              <a:rPr lang="en-US" sz="2400" dirty="0" smtClean="0">
                <a:latin typeface="Arial Narrow" pitchFamily="34" charset="0"/>
              </a:rPr>
              <a:t>Exceptionally long or sharp objects are usually monitored </a:t>
            </a:r>
            <a:r>
              <a:rPr lang="en-US" sz="2400" dirty="0" err="1" smtClean="0">
                <a:latin typeface="Arial Narrow" pitchFamily="34" charset="0"/>
              </a:rPr>
              <a:t>radiologically</a:t>
            </a:r>
            <a:r>
              <a:rPr lang="en-US" sz="2400" dirty="0" smtClean="0">
                <a:latin typeface="Arial Narrow" pitchFamily="34" charset="0"/>
              </a:rPr>
              <a:t>. </a:t>
            </a:r>
          </a:p>
          <a:p>
            <a:endParaRPr lang="en-US" sz="2800" dirty="0" smtClean="0">
              <a:latin typeface="Arial Narrow" pitchFamily="34" charset="0"/>
            </a:endParaRPr>
          </a:p>
          <a:p>
            <a:endParaRPr lang="en-US" dirty="0"/>
          </a:p>
        </p:txBody>
      </p:sp>
      <p:sp>
        <p:nvSpPr>
          <p:cNvPr id="4"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276600"/>
          </a:xfrm>
        </p:spPr>
        <p:txBody>
          <a:bodyPr/>
          <a:lstStyle/>
          <a:p>
            <a:r>
              <a:rPr lang="en-US" sz="2400" dirty="0" smtClean="0">
                <a:latin typeface="Arial Narrow" pitchFamily="34" charset="0"/>
              </a:rPr>
              <a:t>Parents or patients should be instructed to report abdominal pain, vomiting, persistent fever, and </a:t>
            </a:r>
            <a:r>
              <a:rPr lang="en-US" sz="2400" dirty="0" err="1" smtClean="0">
                <a:latin typeface="Arial Narrow" pitchFamily="34" charset="0"/>
              </a:rPr>
              <a:t>hematemesis</a:t>
            </a:r>
            <a:r>
              <a:rPr lang="en-US" sz="2400" dirty="0" smtClean="0">
                <a:latin typeface="Arial Narrow" pitchFamily="34" charset="0"/>
              </a:rPr>
              <a:t> or </a:t>
            </a:r>
            <a:r>
              <a:rPr lang="en-US" sz="2400" dirty="0" err="1" smtClean="0">
                <a:latin typeface="Arial Narrow" pitchFamily="34" charset="0"/>
              </a:rPr>
              <a:t>melaena</a:t>
            </a:r>
            <a:r>
              <a:rPr lang="en-US" sz="2400" dirty="0" smtClean="0">
                <a:latin typeface="Arial Narrow" pitchFamily="34" charset="0"/>
              </a:rPr>
              <a:t> immediately to their physicians. </a:t>
            </a:r>
          </a:p>
          <a:p>
            <a:pPr>
              <a:buNone/>
            </a:pPr>
            <a:endParaRPr lang="en-US" sz="2400" dirty="0" smtClean="0">
              <a:latin typeface="Arial Narrow" pitchFamily="34" charset="0"/>
            </a:endParaRPr>
          </a:p>
          <a:p>
            <a:r>
              <a:rPr lang="en-US" sz="2400" dirty="0" smtClean="0">
                <a:latin typeface="Arial Narrow" pitchFamily="34" charset="0"/>
              </a:rPr>
              <a:t>Failure of the object to progress within 3-4 wk seldom implies an impeding perforation but may be associated with a congenital malformation or acquired bowel abnormality.</a:t>
            </a:r>
            <a:endParaRPr lang="en-US" dirty="0"/>
          </a:p>
        </p:txBody>
      </p:sp>
      <p:sp>
        <p:nvSpPr>
          <p:cNvPr id="4"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r>
              <a:rPr lang="en-US" sz="2400" dirty="0" smtClean="0">
                <a:latin typeface="Arial Narrow" pitchFamily="34" charset="0"/>
              </a:rPr>
              <a:t>Certain objects pose more risk than others. In cases of sharp foreign bodies, such as straight pins, weekly assessments are required.</a:t>
            </a:r>
          </a:p>
          <a:p>
            <a:r>
              <a:rPr lang="en-US" sz="2400" dirty="0" smtClean="0">
                <a:latin typeface="Arial Narrow" pitchFamily="34" charset="0"/>
              </a:rPr>
              <a:t>Surgical removal is necessary if the patient develops symptoms or signs of obstruction or perforation or if the foreign body fails to progress for several weeks. </a:t>
            </a:r>
          </a:p>
          <a:p>
            <a:r>
              <a:rPr lang="en-US" sz="2400" dirty="0" smtClean="0">
                <a:latin typeface="Arial Narrow" pitchFamily="34" charset="0"/>
              </a:rPr>
              <a:t>Small magnets used to secure earrings have been associated with bowel perforation. When the multiple magnets disperse after ingestion, they may be attracted to each other across bowel wall, leading to pressure necrosis and perforation.</a:t>
            </a:r>
          </a:p>
          <a:p>
            <a:r>
              <a:rPr lang="en-US" sz="2400" dirty="0" smtClean="0">
                <a:latin typeface="Arial Narrow" pitchFamily="34" charset="0"/>
              </a:rPr>
              <a:t>Inexpensive toy medallions containing lead can lead to </a:t>
            </a:r>
            <a:r>
              <a:rPr lang="en-US" sz="2400" b="1" dirty="0" smtClean="0">
                <a:latin typeface="Arial Narrow" pitchFamily="34" charset="0"/>
              </a:rPr>
              <a:t>lead toxicity.</a:t>
            </a:r>
            <a:r>
              <a:rPr lang="en-US" sz="2400" dirty="0" smtClean="0">
                <a:latin typeface="Arial Narrow" pitchFamily="34" charset="0"/>
              </a:rPr>
              <a:t> Newer coins can also decompose when subjected to prolonged acid exposure. Unless multiple coins are ingested; however, the metals released are unlikely to pose a clinical risk.</a:t>
            </a:r>
          </a:p>
          <a:p>
            <a:endParaRPr lang="en-US" dirty="0"/>
          </a:p>
        </p:txBody>
      </p:sp>
      <p:sp>
        <p:nvSpPr>
          <p:cNvPr id="4"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562600"/>
          </a:xfrm>
        </p:spPr>
        <p:txBody>
          <a:bodyPr>
            <a:noAutofit/>
          </a:bodyPr>
          <a:lstStyle/>
          <a:p>
            <a:r>
              <a:rPr lang="en-US" sz="2000" dirty="0" smtClean="0">
                <a:latin typeface="Arial Narrow" pitchFamily="34" charset="0"/>
              </a:rPr>
              <a:t>Ingestion of batteries rarely leads to problems, but symptoms can arise from leakage of alkali or heavy metal (mercury) from battery degradation in the gastrointestinal tract. </a:t>
            </a:r>
          </a:p>
          <a:p>
            <a:r>
              <a:rPr lang="en-US" sz="2000" dirty="0" smtClean="0">
                <a:latin typeface="Arial Narrow" pitchFamily="34" charset="0"/>
              </a:rPr>
              <a:t>Batteries can also generate electrical current and thereby cause low-voltage electrical burns to the intestine.</a:t>
            </a:r>
          </a:p>
          <a:p>
            <a:r>
              <a:rPr lang="en-US" sz="2000" dirty="0" smtClean="0">
                <a:latin typeface="Arial Narrow" pitchFamily="34" charset="0"/>
              </a:rPr>
              <a:t>If patients experience symptoms such as vomiting or abdominal pain, if a large-diameter battery (&gt;20 mm in diameter) remains in the stomach for &gt;48 hr, or if a lithium battery is ingested, the battery should be removed. </a:t>
            </a:r>
          </a:p>
          <a:p>
            <a:r>
              <a:rPr lang="en-US" sz="2000" dirty="0" smtClean="0">
                <a:latin typeface="Arial Narrow" pitchFamily="34" charset="0"/>
              </a:rPr>
              <a:t>Batteries &gt;15 mm that do not pass the pylorus within 48 hr are less likely to pass spontaneously and generally require removal. </a:t>
            </a:r>
          </a:p>
          <a:p>
            <a:r>
              <a:rPr lang="en-US" sz="2000" dirty="0" smtClean="0">
                <a:latin typeface="Arial Narrow" pitchFamily="34" charset="0"/>
              </a:rPr>
              <a:t>In children &lt;6 yr of age, batteries &gt;15 mm are not likely to pass spontaneously and should be removed </a:t>
            </a:r>
            <a:r>
              <a:rPr lang="en-US" sz="2000" dirty="0" err="1" smtClean="0">
                <a:latin typeface="Arial Narrow" pitchFamily="34" charset="0"/>
              </a:rPr>
              <a:t>endoscopically</a:t>
            </a:r>
            <a:r>
              <a:rPr lang="en-US" sz="2000" dirty="0" smtClean="0">
                <a:latin typeface="Arial Narrow" pitchFamily="34" charset="0"/>
              </a:rPr>
              <a:t>. </a:t>
            </a:r>
          </a:p>
          <a:p>
            <a:r>
              <a:rPr lang="en-US" sz="2000" dirty="0" smtClean="0">
                <a:latin typeface="Arial Narrow" pitchFamily="34" charset="0"/>
              </a:rPr>
              <a:t>If the patient develops peritoneal signs, surgical removal is required. The battery should be identified by size and imprint code or by evaluation of a duplicate measurement of the battery compartment.</a:t>
            </a:r>
          </a:p>
          <a:p>
            <a:r>
              <a:rPr lang="en-US" sz="2000" dirty="0" smtClean="0">
                <a:latin typeface="Arial Narrow" pitchFamily="34" charset="0"/>
              </a:rPr>
              <a:t>Lithium batteries result in more severe injury than a button alkali battery, with damage occurring in minutes.</a:t>
            </a:r>
          </a:p>
        </p:txBody>
      </p:sp>
      <p:sp>
        <p:nvSpPr>
          <p:cNvPr id="4"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638800"/>
          </a:xfrm>
        </p:spPr>
        <p:txBody>
          <a:bodyPr>
            <a:normAutofit/>
          </a:bodyPr>
          <a:lstStyle/>
          <a:p>
            <a:r>
              <a:rPr lang="en-US" sz="2400" dirty="0" smtClean="0">
                <a:latin typeface="Arial Narrow" pitchFamily="34" charset="0"/>
              </a:rPr>
              <a:t>In older children and adults, oval objects &gt;5 cm in diameter or 2 cm in thickness tend to lodge in the stomach and should be </a:t>
            </a:r>
            <a:r>
              <a:rPr lang="en-US" sz="2400" dirty="0" err="1" smtClean="0">
                <a:latin typeface="Arial Narrow" pitchFamily="34" charset="0"/>
              </a:rPr>
              <a:t>endoscopically</a:t>
            </a:r>
            <a:r>
              <a:rPr lang="en-US" sz="2400" dirty="0" smtClean="0">
                <a:latin typeface="Arial Narrow" pitchFamily="34" charset="0"/>
              </a:rPr>
              <a:t> retrieved. </a:t>
            </a:r>
          </a:p>
          <a:p>
            <a:r>
              <a:rPr lang="en-US" sz="2400" dirty="0" smtClean="0">
                <a:latin typeface="Arial Narrow" pitchFamily="34" charset="0"/>
              </a:rPr>
              <a:t>Thin objects &gt;10 cm in length fail to negotiate the duodenal sweep and should also be removed. In infants and toddlers, objects &gt;3 cm in length or &gt;20 mm in diameter do not usually pass through the pylorus and should be removed. </a:t>
            </a:r>
          </a:p>
          <a:p>
            <a:r>
              <a:rPr lang="en-US" sz="2400" dirty="0" smtClean="0">
                <a:latin typeface="Arial Narrow" pitchFamily="34" charset="0"/>
              </a:rPr>
              <a:t>An open safety pin presents a major problem. Razor blades can be managed with a rigid endoscope by pulling the blade into instrument.</a:t>
            </a:r>
          </a:p>
          <a:p>
            <a:r>
              <a:rPr lang="en-US" sz="2400" dirty="0" smtClean="0">
                <a:latin typeface="Arial Narrow" pitchFamily="34" charset="0"/>
              </a:rPr>
              <a:t>Open safety pins should also be </a:t>
            </a:r>
            <a:r>
              <a:rPr lang="en-US" sz="2400" dirty="0" err="1" smtClean="0">
                <a:latin typeface="Arial Narrow" pitchFamily="34" charset="0"/>
              </a:rPr>
              <a:t>endoscopically</a:t>
            </a:r>
            <a:r>
              <a:rPr lang="en-US" sz="2400" dirty="0" smtClean="0">
                <a:latin typeface="Arial Narrow" pitchFamily="34" charset="0"/>
              </a:rPr>
              <a:t> retrieved, but other sharp objects can be managed conservatively. </a:t>
            </a:r>
          </a:p>
          <a:p>
            <a:r>
              <a:rPr lang="en-US" sz="2400" dirty="0" smtClean="0">
                <a:latin typeface="Arial Narrow" pitchFamily="34" charset="0"/>
              </a:rPr>
              <a:t>Drugs (aggregated iron pills, cocaine packing) may need to be surgically removed; initial management can include oral polyethylene glycol </a:t>
            </a:r>
            <a:r>
              <a:rPr lang="en-US" sz="2400" dirty="0" err="1" smtClean="0">
                <a:latin typeface="Arial Narrow" pitchFamily="34" charset="0"/>
              </a:rPr>
              <a:t>lavage</a:t>
            </a:r>
            <a:r>
              <a:rPr lang="en-US" sz="2400" dirty="0" smtClean="0">
                <a:latin typeface="Arial Narrow" pitchFamily="34" charset="0"/>
              </a:rPr>
              <a:t>.</a:t>
            </a:r>
          </a:p>
          <a:p>
            <a:endParaRPr lang="en-US" dirty="0"/>
          </a:p>
        </p:txBody>
      </p:sp>
      <p:sp>
        <p:nvSpPr>
          <p:cNvPr id="5"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19600"/>
          </a:xfrm>
        </p:spPr>
        <p:txBody>
          <a:bodyPr/>
          <a:lstStyle/>
          <a:p>
            <a:r>
              <a:rPr lang="en-US" sz="2400" dirty="0" smtClean="0">
                <a:latin typeface="Arial Narrow" pitchFamily="34" charset="0"/>
              </a:rPr>
              <a:t>Ingestion of magnets poses a danger to children. </a:t>
            </a:r>
          </a:p>
          <a:p>
            <a:r>
              <a:rPr lang="en-US" sz="2400" dirty="0" smtClean="0">
                <a:latin typeface="Arial Narrow" pitchFamily="34" charset="0"/>
              </a:rPr>
              <a:t>The number of magnets is thought to be critical. </a:t>
            </a:r>
          </a:p>
          <a:p>
            <a:r>
              <a:rPr lang="en-US" sz="2400" dirty="0" smtClean="0">
                <a:latin typeface="Arial Narrow" pitchFamily="34" charset="0"/>
              </a:rPr>
              <a:t>If a single magnet is ingested, there is the least likelihood of complications. If ≥2 magnets are ingested, the magnetic poles are attracted to each other and create the risk of obstruction, fistula development, and perforation. </a:t>
            </a:r>
          </a:p>
          <a:p>
            <a:r>
              <a:rPr lang="en-US" sz="2400" dirty="0" smtClean="0">
                <a:latin typeface="Arial Narrow" pitchFamily="34" charset="0"/>
              </a:rPr>
              <a:t>Endoscopic retrieval is emergent after films are taken when multiple magnets are ingested. </a:t>
            </a:r>
          </a:p>
          <a:p>
            <a:r>
              <a:rPr lang="en-US" sz="2400" dirty="0" smtClean="0">
                <a:latin typeface="Arial Narrow" pitchFamily="34" charset="0"/>
              </a:rPr>
              <a:t>Abdominal pain or peritoneal signs require urgent surgical intervention.</a:t>
            </a:r>
          </a:p>
          <a:p>
            <a:endParaRPr lang="en-US" dirty="0"/>
          </a:p>
        </p:txBody>
      </p:sp>
      <p:sp>
        <p:nvSpPr>
          <p:cNvPr id="4" name="Title 1"/>
          <p:cNvSpPr txBox="1">
            <a:spLocks/>
          </p:cNvSpPr>
          <p:nvPr/>
        </p:nvSpPr>
        <p:spPr>
          <a:xfrm>
            <a:off x="457200" y="274638"/>
            <a:ext cx="5562600" cy="5635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Narrow" pitchFamily="34" charset="0"/>
                <a:ea typeface="+mj-ea"/>
                <a:cs typeface="+mj-cs"/>
              </a:rPr>
              <a:t>Foreign Bodies in the Stomach and Intestine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TotalTime>
  <Words>943</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  Foreign Bodies and Bezoars  </vt:lpstr>
      <vt:lpstr>Foreign Bodies in the Stomach and Intestine</vt:lpstr>
      <vt:lpstr>Foreign Bodies in the Stomach and Intestine</vt:lpstr>
      <vt:lpstr>Slide 4</vt:lpstr>
      <vt:lpstr>Slide 5</vt:lpstr>
      <vt:lpstr>Slide 6</vt:lpstr>
      <vt:lpstr>Slide 7</vt:lpstr>
      <vt:lpstr>Slide 8</vt:lpstr>
      <vt:lpstr>Slide 9</vt:lpstr>
      <vt:lpstr>Slide 10</vt:lpstr>
      <vt:lpstr>Bezoars</vt:lpstr>
      <vt:lpstr>Bezoars</vt:lpstr>
      <vt:lpstr>Bezoars</vt:lpstr>
      <vt:lpstr>Bezoars</vt:lpstr>
      <vt:lpstr>Slide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Bodies and Bezoars</dc:title>
  <dc:creator>HP</dc:creator>
  <cp:lastModifiedBy>New</cp:lastModifiedBy>
  <cp:revision>7</cp:revision>
  <dcterms:created xsi:type="dcterms:W3CDTF">2020-10-14T01:25:33Z</dcterms:created>
  <dcterms:modified xsi:type="dcterms:W3CDTF">2021-11-24T05:02:07Z</dcterms:modified>
</cp:coreProperties>
</file>